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71" r:id="rId8"/>
    <p:sldId id="270" r:id="rId9"/>
    <p:sldId id="273" r:id="rId10"/>
    <p:sldId id="281" r:id="rId11"/>
    <p:sldId id="282" r:id="rId12"/>
    <p:sldId id="285" r:id="rId13"/>
    <p:sldId id="284" r:id="rId14"/>
    <p:sldId id="276" r:id="rId15"/>
    <p:sldId id="280" r:id="rId16"/>
    <p:sldId id="278" r:id="rId17"/>
    <p:sldId id="279" r:id="rId18"/>
    <p:sldId id="277" r:id="rId19"/>
    <p:sldId id="286" r:id="rId20"/>
    <p:sldId id="287" r:id="rId21"/>
    <p:sldId id="274" r:id="rId22"/>
    <p:sldId id="28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gere, Blandine" initials="DB" lastIdx="1" clrIdx="0">
    <p:extLst>
      <p:ext uri="{19B8F6BF-5375-455C-9EA6-DF929625EA0E}">
        <p15:presenceInfo xmlns:p15="http://schemas.microsoft.com/office/powerpoint/2012/main" userId="S-1-5-21-1557681891-856716841-40651431-44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941E"/>
    <a:srgbClr val="009EE0"/>
    <a:srgbClr val="1AA8E3"/>
    <a:srgbClr val="EC008C"/>
    <a:srgbClr val="4DBBE9"/>
    <a:srgbClr val="00FFFF"/>
    <a:srgbClr val="942825"/>
    <a:srgbClr val="B2D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35" autoAdjust="0"/>
  </p:normalViewPr>
  <p:slideViewPr>
    <p:cSldViewPr>
      <p:cViewPr varScale="1">
        <p:scale>
          <a:sx n="72" d="100"/>
          <a:sy n="72" d="100"/>
        </p:scale>
        <p:origin x="176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5T14:22:26.41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B9642-6909-458F-BE67-D54D912A2E36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A782A-5CDF-4838-B465-C169A61E7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70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782A-5CDF-4838-B465-C169A61E79D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89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Qualité</a:t>
            </a:r>
            <a:r>
              <a:rPr lang="fr-FR" baseline="0" dirty="0"/>
              <a:t> et stabilité de la couche, importance durant tout le prélèvement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782A-5CDF-4838-B465-C169A61E79D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3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Calme= pas de tensions dans l’unité de soins</a:t>
            </a:r>
          </a:p>
          <a:p>
            <a:r>
              <a:rPr lang="fr-FR" dirty="0"/>
              <a:t>Cohérence= pas de phrase « si</a:t>
            </a:r>
            <a:r>
              <a:rPr lang="fr-FR" baseline="0" dirty="0"/>
              <a:t> c’est M, il n’y aura pas de </a:t>
            </a:r>
            <a:r>
              <a:rPr lang="fr-FR" baseline="0" dirty="0" err="1"/>
              <a:t>pb</a:t>
            </a:r>
            <a:r>
              <a:rPr lang="fr-FR" baseline="0" dirty="0"/>
              <a:t> »</a:t>
            </a:r>
          </a:p>
          <a:p>
            <a:r>
              <a:rPr lang="fr-FR" baseline="0" dirty="0"/>
              <a:t>Fluidité= entraide et pouvoir passer la main à 1 collègue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782A-5CDF-4838-B465-C169A61E79D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74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782A-5CDF-4838-B465-C169A61E79D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26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001" y="5692940"/>
            <a:ext cx="9144000" cy="1165059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68" y="3331062"/>
            <a:ext cx="2192263" cy="2192263"/>
          </a:xfrm>
          <a:prstGeom prst="rect">
            <a:avLst/>
          </a:prstGeom>
          <a:effectLst/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6512" y="4745623"/>
            <a:ext cx="9188513" cy="163529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63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4DBBE9"/>
                </a:solidFill>
              </a:defRPr>
            </a:lvl1pPr>
          </a:lstStyle>
          <a:p>
            <a:fld id="{BCDC11E5-6E9B-4C05-9F01-E8797505CD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127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rgbClr val="009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39" y="149000"/>
            <a:ext cx="1090949" cy="1021804"/>
          </a:xfrm>
          <a:prstGeom prst="rect">
            <a:avLst/>
          </a:prstGeom>
        </p:spPr>
      </p:pic>
      <p:sp>
        <p:nvSpPr>
          <p:cNvPr id="9" name="Espace réservé de la date 1"/>
          <p:cNvSpPr txBox="1">
            <a:spLocks/>
          </p:cNvSpPr>
          <p:nvPr userDrawn="1"/>
        </p:nvSpPr>
        <p:spPr>
          <a:xfrm>
            <a:off x="2807804" y="6518042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Centre Hospitalier Universitaire Grenoble Alpes 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6512" y="5222711"/>
            <a:ext cx="9200660" cy="16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346646"/>
            <a:ext cx="9144000" cy="562074"/>
          </a:xfrm>
          <a:solidFill>
            <a:srgbClr val="009EE0"/>
          </a:solidFill>
          <a:ln>
            <a:solidFill>
              <a:srgbClr val="009EE0"/>
            </a:solidFill>
          </a:ln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1AA8E3"/>
                </a:solidFill>
              </a:defRPr>
            </a:lvl1pPr>
          </a:lstStyle>
          <a:p>
            <a:fld id="{BCDC11E5-6E9B-4C05-9F01-E8797505CD8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1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39" y="149000"/>
            <a:ext cx="1090949" cy="1021804"/>
          </a:xfrm>
          <a:prstGeom prst="rect">
            <a:avLst/>
          </a:prstGeom>
        </p:spPr>
      </p:pic>
      <p:sp>
        <p:nvSpPr>
          <p:cNvPr id="9" name="Espace réservé de la date 1"/>
          <p:cNvSpPr txBox="1">
            <a:spLocks/>
          </p:cNvSpPr>
          <p:nvPr userDrawn="1"/>
        </p:nvSpPr>
        <p:spPr>
          <a:xfrm>
            <a:off x="2807804" y="6518042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Centre Hospitalier Universitaire Grenoble Alpes 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6512" y="5222711"/>
            <a:ext cx="9200660" cy="16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2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346646"/>
            <a:ext cx="9144000" cy="562074"/>
          </a:xfrm>
          <a:solidFill>
            <a:srgbClr val="F7941E"/>
          </a:solidFill>
          <a:ln>
            <a:solidFill>
              <a:srgbClr val="F7941E"/>
            </a:solidFill>
          </a:ln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4DBBE9"/>
                </a:solidFill>
              </a:defRPr>
            </a:lvl1pPr>
          </a:lstStyle>
          <a:p>
            <a:fld id="{BCDC11E5-6E9B-4C05-9F01-E8797505CD8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39" y="149000"/>
            <a:ext cx="1090949" cy="1021804"/>
          </a:xfrm>
          <a:prstGeom prst="rect">
            <a:avLst/>
          </a:prstGeom>
        </p:spPr>
      </p:pic>
      <p:sp>
        <p:nvSpPr>
          <p:cNvPr id="9" name="Espace réservé de la date 1"/>
          <p:cNvSpPr txBox="1">
            <a:spLocks/>
          </p:cNvSpPr>
          <p:nvPr userDrawn="1"/>
        </p:nvSpPr>
        <p:spPr>
          <a:xfrm>
            <a:off x="2807804" y="6518042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Centre Hospitalier Universitaire Grenoble Alpes 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6512" y="5222711"/>
            <a:ext cx="9200660" cy="16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0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346646"/>
            <a:ext cx="9144000" cy="562074"/>
          </a:xfrm>
          <a:solidFill>
            <a:srgbClr val="EC008C"/>
          </a:solidFill>
          <a:ln>
            <a:solidFill>
              <a:srgbClr val="EC008C"/>
            </a:solidFill>
          </a:ln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4DBBE9"/>
                </a:solidFill>
              </a:defRPr>
            </a:lvl1pPr>
          </a:lstStyle>
          <a:p>
            <a:fld id="{BCDC11E5-6E9B-4C05-9F01-E8797505CD8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5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solidFill>
          <a:srgbClr val="B2D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39" y="149000"/>
            <a:ext cx="1090949" cy="1021804"/>
          </a:xfrm>
          <a:prstGeom prst="rect">
            <a:avLst/>
          </a:prstGeom>
        </p:spPr>
      </p:pic>
      <p:sp>
        <p:nvSpPr>
          <p:cNvPr id="9" name="Espace réservé de la date 1"/>
          <p:cNvSpPr txBox="1">
            <a:spLocks/>
          </p:cNvSpPr>
          <p:nvPr userDrawn="1"/>
        </p:nvSpPr>
        <p:spPr>
          <a:xfrm>
            <a:off x="2807804" y="6518042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Centre Hospitalier Universitaire Grenoble Alpes 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6512" y="5222711"/>
            <a:ext cx="9200660" cy="16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346646"/>
            <a:ext cx="9144000" cy="562074"/>
          </a:xfrm>
          <a:solidFill>
            <a:srgbClr val="B2D235"/>
          </a:solidFill>
          <a:ln>
            <a:solidFill>
              <a:srgbClr val="B2D235"/>
            </a:solidFill>
          </a:ln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4DBBE9"/>
                </a:solidFill>
              </a:defRPr>
            </a:lvl1pPr>
          </a:lstStyle>
          <a:p>
            <a:fld id="{BCDC11E5-6E9B-4C05-9F01-E8797505CD8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4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4DBBE9"/>
                </a:solidFill>
              </a:defRPr>
            </a:lvl1pPr>
          </a:lstStyle>
          <a:p>
            <a:fld id="{BCDC11E5-6E9B-4C05-9F01-E8797505CD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90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9"/>
          <p:cNvSpPr txBox="1">
            <a:spLocks/>
          </p:cNvSpPr>
          <p:nvPr/>
        </p:nvSpPr>
        <p:spPr>
          <a:xfrm>
            <a:off x="0" y="980728"/>
            <a:ext cx="9144000" cy="2524051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ABORDS VEINEUX EN CYTAPHERESE:</a:t>
            </a:r>
          </a:p>
          <a:p>
            <a:endParaRPr lang="fr-FR" dirty="0"/>
          </a:p>
          <a:p>
            <a:r>
              <a:rPr lang="fr-FR" sz="3200" dirty="0">
                <a:solidFill>
                  <a:srgbClr val="FF0000"/>
                </a:solidFill>
              </a:rPr>
              <a:t>EXEMPLE D’UN ORGANIGRAMME   DECISIONNEL.</a:t>
            </a:r>
          </a:p>
        </p:txBody>
      </p:sp>
      <p:sp>
        <p:nvSpPr>
          <p:cNvPr id="13" name="Espace réservé du texte 9"/>
          <p:cNvSpPr txBox="1">
            <a:spLocks/>
          </p:cNvSpPr>
          <p:nvPr/>
        </p:nvSpPr>
        <p:spPr>
          <a:xfrm>
            <a:off x="14871" y="7990"/>
            <a:ext cx="6552728" cy="4513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009EE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Centre Hospitalier Universitaire Grenoble Alpes</a:t>
            </a:r>
          </a:p>
        </p:txBody>
      </p:sp>
      <p:sp>
        <p:nvSpPr>
          <p:cNvPr id="14" name="Espace réservé du texte 9"/>
          <p:cNvSpPr txBox="1">
            <a:spLocks/>
          </p:cNvSpPr>
          <p:nvPr/>
        </p:nvSpPr>
        <p:spPr>
          <a:xfrm>
            <a:off x="179512" y="464785"/>
            <a:ext cx="4320480" cy="402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4743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   ABORDS VEINEUX PERIPHERIQUES: KT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1337" y="5965348"/>
            <a:ext cx="8229600" cy="3779776"/>
          </a:xfrm>
        </p:spPr>
        <p:txBody>
          <a:bodyPr>
            <a:normAutofit/>
          </a:bodyPr>
          <a:lstStyle/>
          <a:p>
            <a:r>
              <a:rPr lang="fr-FR" sz="2000" dirty="0"/>
              <a:t>Cathéter court 25mm</a:t>
            </a:r>
          </a:p>
          <a:p>
            <a:r>
              <a:rPr lang="fr-FR" sz="2000" dirty="0"/>
              <a:t>Sans valve anti-retour</a:t>
            </a:r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074" name="Picture 2" descr="ANGIOCATH AUTOGARD IV 24G 50/BX – Medical Supply 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07" y="1184950"/>
            <a:ext cx="5164586" cy="42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5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                          ABORDS VEINEUX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966" y="1627219"/>
            <a:ext cx="8229600" cy="4525963"/>
          </a:xfrm>
        </p:spPr>
        <p:txBody>
          <a:bodyPr/>
          <a:lstStyle/>
          <a:p>
            <a:r>
              <a:rPr lang="fr-FR" dirty="0"/>
              <a:t>Pour les PCE ou échanges, en cas de difficultés =réévaluation des abords veineux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Doppler + calque             </a:t>
            </a:r>
            <a:r>
              <a:rPr lang="fr-FR" dirty="0" err="1"/>
              <a:t>Midline</a:t>
            </a:r>
            <a:r>
              <a:rPr lang="fr-FR" dirty="0"/>
              <a:t> ou KT dialyse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t>11</a:t>
            </a:fld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2195736" y="2890088"/>
            <a:ext cx="392698" cy="959926"/>
          </a:xfrm>
          <a:prstGeom prst="downArrow">
            <a:avLst>
              <a:gd name="adj1" fmla="val 50000"/>
              <a:gd name="adj2" fmla="val 47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778" y="4424782"/>
            <a:ext cx="2352849" cy="1791183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>
            <a:off x="6488179" y="2778230"/>
            <a:ext cx="392698" cy="959926"/>
          </a:xfrm>
          <a:prstGeom prst="downArrow">
            <a:avLst>
              <a:gd name="adj1" fmla="val 50000"/>
              <a:gd name="adj2" fmla="val 47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3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    2/  ABORDS VEINEUX  PCE : CATHETERS PROFONDS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MIDLINE:  - durée 3 semaines</a:t>
            </a:r>
          </a:p>
          <a:p>
            <a:pPr marL="0" indent="0">
              <a:buNone/>
            </a:pPr>
            <a:r>
              <a:rPr lang="fr-FR" sz="2000" dirty="0"/>
              <a:t>                  - pour passer 1 cap/ inflammation</a:t>
            </a:r>
          </a:p>
          <a:p>
            <a:pPr marL="0" indent="0">
              <a:buNone/>
            </a:pPr>
            <a:r>
              <a:rPr lang="fr-FR" sz="2000" dirty="0"/>
              <a:t>                   - mais agrégats +++ </a:t>
            </a:r>
          </a:p>
          <a:p>
            <a:pPr marL="0" indent="0">
              <a:buNone/>
            </a:pPr>
            <a:r>
              <a:rPr lang="fr-FR" sz="2000" dirty="0"/>
              <a:t>                   - sur le retour</a:t>
            </a:r>
          </a:p>
          <a:p>
            <a:endParaRPr lang="fr-FR" sz="2000" dirty="0"/>
          </a:p>
          <a:p>
            <a:r>
              <a:rPr lang="fr-FR" sz="2000" dirty="0"/>
              <a:t>KT DIALYSE TUNNELISE</a:t>
            </a:r>
          </a:p>
          <a:p>
            <a:pPr marL="0" indent="0">
              <a:buNone/>
            </a:pPr>
            <a:r>
              <a:rPr lang="fr-FR" sz="2000" dirty="0"/>
              <a:t>                      - risque infectieux</a:t>
            </a:r>
          </a:p>
          <a:p>
            <a:pPr marL="0" indent="0">
              <a:buNone/>
            </a:pPr>
            <a:r>
              <a:rPr lang="fr-FR" sz="2000" dirty="0"/>
              <a:t>                      - habilitation dialyse</a:t>
            </a:r>
          </a:p>
          <a:p>
            <a:pPr marL="0" indent="0">
              <a:buNone/>
            </a:pPr>
            <a:r>
              <a:rPr lang="fr-FR" sz="2000" dirty="0"/>
              <a:t>                      -pst + verrou hebdomadaire</a:t>
            </a:r>
          </a:p>
          <a:p>
            <a:endParaRPr lang="fr-FR" sz="2000" dirty="0"/>
          </a:p>
          <a:p>
            <a:r>
              <a:rPr lang="fr-FR" sz="2000" dirty="0"/>
              <a:t>TITAN PORT: = 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162277"/>
            <a:ext cx="1800200" cy="155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27" y="260648"/>
            <a:ext cx="9144000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  PCE = 2 CAS PARTICULIERS: CATHETER DE DIALYSE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Cathéter </a:t>
            </a:r>
            <a:r>
              <a:rPr lang="fr-FR" dirty="0" err="1"/>
              <a:t>tunnelisé</a:t>
            </a:r>
            <a:r>
              <a:rPr lang="fr-FR" dirty="0"/>
              <a:t> (</a:t>
            </a:r>
            <a:r>
              <a:rPr lang="fr-FR" dirty="0" err="1"/>
              <a:t>Canaud</a:t>
            </a:r>
            <a:r>
              <a:rPr lang="fr-FR" dirty="0"/>
              <a:t> ou </a:t>
            </a:r>
            <a:r>
              <a:rPr lang="fr-FR" dirty="0" err="1"/>
              <a:t>Centros</a:t>
            </a:r>
            <a:r>
              <a:rPr lang="fr-FR" dirty="0"/>
              <a:t>):</a:t>
            </a:r>
          </a:p>
          <a:p>
            <a:r>
              <a:rPr lang="fr-FR" dirty="0"/>
              <a:t>2 patients avec GVH cutanée +++ (inflammation) = &gt; abords veineux très difficiles</a:t>
            </a:r>
          </a:p>
          <a:p>
            <a:r>
              <a:rPr lang="fr-FR" dirty="0"/>
              <a:t>PCE possibles et amélioration de l’état cutanée = puis poursuite des PCE  avec abords veineux périphériques</a:t>
            </a:r>
          </a:p>
          <a:p>
            <a:r>
              <a:rPr lang="fr-FR" dirty="0"/>
              <a:t>Attention:  habilitation IDE dialyse</a:t>
            </a:r>
          </a:p>
          <a:p>
            <a:r>
              <a:rPr lang="fr-FR" dirty="0" err="1"/>
              <a:t>Bcp</a:t>
            </a:r>
            <a:r>
              <a:rPr lang="fr-FR" dirty="0"/>
              <a:t> d’inflammation dans le KT ( rinçage+++ 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78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                       CATHETER DE SHELDON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fr-FR" sz="2400" dirty="0"/>
              <a:t>Surtout pour les échanges érythrocytaires</a:t>
            </a:r>
          </a:p>
          <a:p>
            <a:r>
              <a:rPr lang="fr-FR" sz="2400" dirty="0"/>
              <a:t>Rare pour les </a:t>
            </a:r>
            <a:r>
              <a:rPr lang="fr-FR" sz="2400"/>
              <a:t>CSP = 4 en </a:t>
            </a:r>
            <a:r>
              <a:rPr lang="fr-FR" sz="2400" dirty="0"/>
              <a:t>2023</a:t>
            </a:r>
          </a:p>
          <a:p>
            <a:r>
              <a:rPr lang="fr-FR" sz="2400" dirty="0"/>
              <a:t>Cathéter de </a:t>
            </a:r>
            <a:r>
              <a:rPr lang="fr-FR" sz="2400" dirty="0" err="1"/>
              <a:t>sheldon</a:t>
            </a:r>
            <a:r>
              <a:rPr lang="fr-FR" sz="2400" dirty="0"/>
              <a:t> itératif (&lt; 50% des patients en EE)</a:t>
            </a:r>
          </a:p>
          <a:p>
            <a:r>
              <a:rPr lang="fr-FR" sz="2400" dirty="0" err="1"/>
              <a:t>Kt</a:t>
            </a:r>
            <a:r>
              <a:rPr lang="fr-FR" sz="2400" dirty="0"/>
              <a:t> pédiatrique</a:t>
            </a:r>
          </a:p>
          <a:p>
            <a:r>
              <a:rPr lang="fr-FR" sz="2400" dirty="0"/>
              <a:t>Jugulaire ou fémoral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140968"/>
            <a:ext cx="5283100" cy="32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2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                      ABORDS VEINEUX PCE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Cas particulier des greffés rénaux:</a:t>
            </a:r>
          </a:p>
          <a:p>
            <a:pPr marL="0" indent="0">
              <a:buNone/>
            </a:pPr>
            <a:r>
              <a:rPr lang="fr-FR" dirty="0"/>
              <a:t>                                     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                            +/- fistule artério veineuse</a:t>
            </a:r>
          </a:p>
          <a:p>
            <a:pPr marL="0" indent="0">
              <a:buNone/>
            </a:pPr>
            <a:r>
              <a:rPr lang="fr-FR" dirty="0"/>
              <a:t>                                    ( habilitation 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2050" name="Picture 2" descr="Résultat d’images pour catheter dialy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2088232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7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          IMPORTANCE DE L’ENVIRONNEMENT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Calme </a:t>
            </a:r>
          </a:p>
          <a:p>
            <a:r>
              <a:rPr lang="fr-FR" dirty="0"/>
              <a:t>Prendre le temps</a:t>
            </a:r>
          </a:p>
          <a:p>
            <a:r>
              <a:rPr lang="fr-FR" dirty="0"/>
              <a:t>langage positif</a:t>
            </a:r>
          </a:p>
          <a:p>
            <a:r>
              <a:rPr lang="fr-FR" dirty="0"/>
              <a:t>Cohérence et fluidité de l’équipe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87" y="4120157"/>
            <a:ext cx="4086225" cy="21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996952"/>
            <a:ext cx="2592288" cy="34563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                              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55217"/>
            <a:ext cx="8229600" cy="4525963"/>
          </a:xfrm>
        </p:spPr>
        <p:txBody>
          <a:bodyPr/>
          <a:lstStyle/>
          <a:p>
            <a:r>
              <a:rPr lang="fr-FR" dirty="0"/>
              <a:t>« On aborde une personne »</a:t>
            </a:r>
          </a:p>
          <a:p>
            <a:r>
              <a:rPr lang="fr-FR" dirty="0"/>
              <a:t>Confort patient ou donneur = confort des veines</a:t>
            </a:r>
          </a:p>
          <a:p>
            <a:r>
              <a:rPr lang="fr-FR" dirty="0"/>
              <a:t>Patient acteur</a:t>
            </a:r>
          </a:p>
          <a:p>
            <a:r>
              <a:rPr lang="fr-FR" dirty="0"/>
              <a:t>Trouver le bon tempo soignant-soigné</a:t>
            </a:r>
          </a:p>
          <a:p>
            <a:r>
              <a:rPr lang="fr-FR" dirty="0"/>
              <a:t>S’adapter, personnalisation des soins</a:t>
            </a:r>
          </a:p>
          <a:p>
            <a:r>
              <a:rPr lang="fr-FR" dirty="0">
                <a:solidFill>
                  <a:srgbClr val="FF0000"/>
                </a:solidFill>
              </a:rPr>
              <a:t>Peu de cathéter profonds </a:t>
            </a:r>
            <a:r>
              <a:rPr lang="fr-FR" dirty="0"/>
              <a:t>(sauf EE)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85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41" y="1124744"/>
            <a:ext cx="3129867" cy="31298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331" y="5517232"/>
            <a:ext cx="9200660" cy="1635290"/>
          </a:xfrm>
          <a:prstGeom prst="rect">
            <a:avLst/>
          </a:prstGeom>
        </p:spPr>
      </p:pic>
      <p:sp>
        <p:nvSpPr>
          <p:cNvPr id="8" name="Espace réservé du texte 9"/>
          <p:cNvSpPr txBox="1">
            <a:spLocks/>
          </p:cNvSpPr>
          <p:nvPr/>
        </p:nvSpPr>
        <p:spPr>
          <a:xfrm>
            <a:off x="5076056" y="4339339"/>
            <a:ext cx="3384376" cy="457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EE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>
                <a:solidFill>
                  <a:schemeClr val="bg1"/>
                </a:solidFill>
              </a:rPr>
              <a:t>www.chu-grenoble.fr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6016" y="5610043"/>
            <a:ext cx="4427984" cy="1247958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9"/>
          <p:cNvSpPr txBox="1">
            <a:spLocks/>
          </p:cNvSpPr>
          <p:nvPr/>
        </p:nvSpPr>
        <p:spPr>
          <a:xfrm>
            <a:off x="4829675" y="6117733"/>
            <a:ext cx="3384376" cy="457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EE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chemeClr val="bg1"/>
                </a:solidFill>
              </a:rPr>
              <a:t>04 76 76 75 75</a:t>
            </a:r>
          </a:p>
        </p:txBody>
      </p:sp>
      <p:sp>
        <p:nvSpPr>
          <p:cNvPr id="11" name="Espace réservé du texte 9"/>
          <p:cNvSpPr txBox="1">
            <a:spLocks/>
          </p:cNvSpPr>
          <p:nvPr/>
        </p:nvSpPr>
        <p:spPr>
          <a:xfrm>
            <a:off x="4848099" y="6534565"/>
            <a:ext cx="4188397" cy="2788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EE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bg1"/>
                </a:solidFill>
              </a:rPr>
              <a:t>CHU Grenoble Alpes, Bd de la Chantourne, 38700 La Tronche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t>18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71600" y="465096"/>
            <a:ext cx="299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1</a:t>
            </a:r>
            <a:r>
              <a:rPr lang="fr-FR" sz="1600" b="1" baseline="30000" dirty="0">
                <a:solidFill>
                  <a:schemeClr val="bg1"/>
                </a:solidFill>
              </a:rPr>
              <a:t>er</a:t>
            </a:r>
            <a:r>
              <a:rPr lang="fr-FR" sz="1400" dirty="0">
                <a:solidFill>
                  <a:schemeClr val="bg1"/>
                </a:solidFill>
              </a:rPr>
              <a:t> employeur du bassin grenoblois avec plus de </a:t>
            </a:r>
            <a:r>
              <a:rPr lang="fr-FR" sz="1600" b="1" dirty="0">
                <a:solidFill>
                  <a:schemeClr val="bg1"/>
                </a:solidFill>
              </a:rPr>
              <a:t>9 500 </a:t>
            </a:r>
            <a:r>
              <a:rPr lang="fr-FR" sz="1400" dirty="0">
                <a:solidFill>
                  <a:schemeClr val="bg1"/>
                </a:solidFill>
              </a:rPr>
              <a:t>professionnels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71600" y="1280127"/>
            <a:ext cx="264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Plus de </a:t>
            </a:r>
            <a:r>
              <a:rPr lang="fr-FR" sz="1600" b="1" dirty="0">
                <a:solidFill>
                  <a:schemeClr val="bg1"/>
                </a:solidFill>
              </a:rPr>
              <a:t>2 100  </a:t>
            </a:r>
            <a:r>
              <a:rPr lang="fr-FR" sz="1400" dirty="0">
                <a:solidFill>
                  <a:schemeClr val="bg1"/>
                </a:solidFill>
              </a:rPr>
              <a:t>lits et places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71600" y="184482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Le </a:t>
            </a:r>
            <a:r>
              <a:rPr lang="fr-FR" sz="1600" b="1" dirty="0">
                <a:solidFill>
                  <a:schemeClr val="bg1"/>
                </a:solidFill>
              </a:rPr>
              <a:t>1</a:t>
            </a:r>
            <a:r>
              <a:rPr lang="fr-FR" sz="1600" b="1" baseline="30000" dirty="0">
                <a:solidFill>
                  <a:schemeClr val="bg1"/>
                </a:solidFill>
              </a:rPr>
              <a:t>er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i="1" dirty="0">
                <a:solidFill>
                  <a:schemeClr val="bg1"/>
                </a:solidFill>
              </a:rPr>
              <a:t>trauma center </a:t>
            </a:r>
            <a:r>
              <a:rPr lang="fr-FR" sz="1400" dirty="0">
                <a:solidFill>
                  <a:schemeClr val="bg1"/>
                </a:solidFill>
              </a:rPr>
              <a:t>de France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71600" y="2420888"/>
            <a:ext cx="3354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Plus de </a:t>
            </a:r>
            <a:r>
              <a:rPr lang="fr-FR" sz="1600" b="1" dirty="0">
                <a:solidFill>
                  <a:schemeClr val="bg1"/>
                </a:solidFill>
              </a:rPr>
              <a:t>2 400  </a:t>
            </a:r>
            <a:r>
              <a:rPr lang="fr-FR" sz="1400" dirty="0">
                <a:solidFill>
                  <a:schemeClr val="bg1"/>
                </a:solidFill>
              </a:rPr>
              <a:t>patients accueillis par jour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1600" y="2988241"/>
            <a:ext cx="314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9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dirty="0">
                <a:solidFill>
                  <a:schemeClr val="bg1"/>
                </a:solidFill>
              </a:rPr>
              <a:t>instituts de formation d’excellence avec </a:t>
            </a:r>
            <a:r>
              <a:rPr lang="fr-FR" sz="1600" b="1" dirty="0">
                <a:solidFill>
                  <a:schemeClr val="bg1"/>
                </a:solidFill>
              </a:rPr>
              <a:t>1200</a:t>
            </a:r>
            <a:r>
              <a:rPr lang="fr-FR" sz="1400" dirty="0">
                <a:solidFill>
                  <a:schemeClr val="bg1"/>
                </a:solidFill>
              </a:rPr>
              <a:t> élèves formés par an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71600" y="3819683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1 400 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400" dirty="0">
                <a:solidFill>
                  <a:schemeClr val="bg1"/>
                </a:solidFill>
              </a:rPr>
              <a:t>études cliniques en cours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71600" y="4395108"/>
            <a:ext cx="2992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8</a:t>
            </a:r>
            <a:r>
              <a:rPr lang="fr-FR" sz="1600" b="1" baseline="30000" dirty="0">
                <a:solidFill>
                  <a:schemeClr val="bg1"/>
                </a:solidFill>
              </a:rPr>
              <a:t>e</a:t>
            </a:r>
            <a:r>
              <a:rPr lang="fr-FR" sz="1400" b="1" baseline="30000" dirty="0">
                <a:solidFill>
                  <a:schemeClr val="bg1"/>
                </a:solidFill>
              </a:rPr>
              <a:t> </a:t>
            </a:r>
            <a:r>
              <a:rPr lang="fr-FR" sz="1400" dirty="0">
                <a:solidFill>
                  <a:schemeClr val="bg1"/>
                </a:solidFill>
              </a:rPr>
              <a:t>Délégation à la Recherche Clinique et à l’innovation (DRCI) en France</a:t>
            </a:r>
          </a:p>
        </p:txBody>
      </p:sp>
    </p:spTree>
    <p:extLst>
      <p:ext uri="{BB962C8B-B14F-4D97-AF65-F5344CB8AC3E}">
        <p14:creationId xmlns:p14="http://schemas.microsoft.com/office/powerpoint/2010/main" val="103062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97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-4608512" y="-171400"/>
            <a:ext cx="9217024" cy="9217024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Consultation pré cytaphérèse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5222711"/>
            <a:ext cx="9200660" cy="163529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-7453336" y="0"/>
            <a:ext cx="9217024" cy="9217024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-6121696" y="260648"/>
            <a:ext cx="9217024" cy="9217024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-5653136" y="614199"/>
            <a:ext cx="9217024" cy="9217024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4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75345"/>
            <a:ext cx="9144000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               CONSULTATION PRE CYTAPHERESE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rgbClr val="009EE0"/>
                </a:solidFill>
              </a:rPr>
              <a:t>Quand? </a:t>
            </a:r>
            <a:r>
              <a:rPr lang="fr-FR" dirty="0"/>
              <a:t>:  après la consultation médicale de validation pré cytaphérèse </a:t>
            </a:r>
            <a:endParaRPr lang="fr-FR" sz="1200" dirty="0"/>
          </a:p>
          <a:p>
            <a:r>
              <a:rPr lang="fr-FR" dirty="0">
                <a:solidFill>
                  <a:srgbClr val="009EE0"/>
                </a:solidFill>
              </a:rPr>
              <a:t>Objectifs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dirty="0"/>
              <a:t> - présenter le service ( locaux et soignants) =       rassurer le patient/ donneur</a:t>
            </a:r>
          </a:p>
          <a:p>
            <a:pPr marL="0" indent="0">
              <a:buNone/>
            </a:pPr>
            <a:r>
              <a:rPr lang="fr-FR" dirty="0"/>
              <a:t> - évaluer le capital veineux et le préserver (IDE à domicile )   </a:t>
            </a:r>
          </a:p>
          <a:p>
            <a:pPr marL="0" indent="0">
              <a:buNone/>
            </a:pPr>
            <a:r>
              <a:rPr lang="fr-FR" dirty="0"/>
              <a:t> - explications / procédure et le déroulement des soins     </a:t>
            </a:r>
          </a:p>
          <a:p>
            <a:pPr marL="0" indent="0">
              <a:buNone/>
            </a:pPr>
            <a:r>
              <a:rPr lang="fr-FR" dirty="0"/>
              <a:t> - </a:t>
            </a:r>
            <a:r>
              <a:rPr lang="fr-FR" dirty="0" err="1"/>
              <a:t>Emla</a:t>
            </a:r>
            <a:r>
              <a:rPr lang="fr-FR" dirty="0"/>
              <a:t> +/- hypnose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86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ABORD VEINEUX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5222711"/>
            <a:ext cx="9200660" cy="1635290"/>
          </a:xfrm>
          <a:prstGeom prst="rect">
            <a:avLst/>
          </a:prstGeom>
        </p:spPr>
      </p:pic>
      <p:sp>
        <p:nvSpPr>
          <p:cNvPr id="10" name="Triangle rectangle 9"/>
          <p:cNvSpPr/>
          <p:nvPr/>
        </p:nvSpPr>
        <p:spPr>
          <a:xfrm>
            <a:off x="-707785" y="620689"/>
            <a:ext cx="6516216" cy="6237312"/>
          </a:xfrm>
          <a:prstGeom prst="rtTriangl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rectangle 11"/>
          <p:cNvSpPr/>
          <p:nvPr/>
        </p:nvSpPr>
        <p:spPr>
          <a:xfrm>
            <a:off x="-881009" y="908720"/>
            <a:ext cx="6516216" cy="6237312"/>
          </a:xfrm>
          <a:prstGeom prst="rtTriangl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rectangle 12"/>
          <p:cNvSpPr/>
          <p:nvPr/>
        </p:nvSpPr>
        <p:spPr>
          <a:xfrm>
            <a:off x="-1029308" y="1219344"/>
            <a:ext cx="6516216" cy="6237312"/>
          </a:xfrm>
          <a:prstGeom prst="rtTriangl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rectangle 13"/>
          <p:cNvSpPr/>
          <p:nvPr/>
        </p:nvSpPr>
        <p:spPr>
          <a:xfrm>
            <a:off x="-1260648" y="1340768"/>
            <a:ext cx="6516216" cy="6237312"/>
          </a:xfrm>
          <a:prstGeom prst="rtTriangl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18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86" y="131585"/>
            <a:ext cx="8892480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        FICHE DE TRACABILITE DES ABORDS VEINEUX     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316268"/>
            <a:ext cx="426726" cy="3996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734415"/>
              </p:ext>
            </p:extLst>
          </p:nvPr>
        </p:nvGraphicFramePr>
        <p:xfrm>
          <a:off x="332507" y="846658"/>
          <a:ext cx="5463629" cy="588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Acrobat Document" r:id="rId4" imgW="5667363" imgH="8020022" progId="AcroExch.Document.DC">
                  <p:embed/>
                </p:oleObj>
              </mc:Choice>
              <mc:Fallback>
                <p:oleObj name="Acrobat Document" r:id="rId4" imgW="5667363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507" y="846658"/>
                        <a:ext cx="5463629" cy="588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ulle ronde 2"/>
          <p:cNvSpPr/>
          <p:nvPr/>
        </p:nvSpPr>
        <p:spPr>
          <a:xfrm>
            <a:off x="5796136" y="3789040"/>
            <a:ext cx="2448272" cy="1296144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Enregistré dans le dossier</a:t>
            </a:r>
          </a:p>
        </p:txBody>
      </p:sp>
    </p:spTree>
    <p:extLst>
      <p:ext uri="{BB962C8B-B14F-4D97-AF65-F5344CB8AC3E}">
        <p14:creationId xmlns:p14="http://schemas.microsoft.com/office/powerpoint/2010/main" val="349991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                          ABORDS VEINEUX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t>6</a:t>
            </a:fld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1838170" y="2409472"/>
            <a:ext cx="1152125" cy="1128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55776" y="1673276"/>
            <a:ext cx="3530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CS PRE CYTA IDE </a:t>
            </a:r>
            <a:r>
              <a:rPr lang="fr-FR" dirty="0"/>
              <a:t>: ORGANIGRAMME DECISIONNEL</a:t>
            </a:r>
          </a:p>
          <a:p>
            <a:r>
              <a:rPr lang="fr-FR" dirty="0"/>
              <a:t>  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680012" y="2420888"/>
            <a:ext cx="93610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436092" y="3429000"/>
            <a:ext cx="165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331640" y="3447869"/>
            <a:ext cx="151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OUI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4644008" y="3933056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337176" y="3933056"/>
            <a:ext cx="43204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084168" y="465313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NON REALISABLES= POSE DE KT SHELDON EPHEMERE  1%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995936" y="4653136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 flipH="1">
            <a:off x="3347861" y="4653136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DIFFICILE = DOPPLER ,CALQUE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1619672" y="3933056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 flipH="1">
            <a:off x="827584" y="4653136"/>
            <a:ext cx="202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KT PERIPHERIQUE</a:t>
            </a:r>
          </a:p>
          <a:p>
            <a:r>
              <a:rPr lang="fr-FR" dirty="0"/>
              <a:t>+/- AIGUILLE 17g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3" y="5661248"/>
            <a:ext cx="1692743" cy="106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4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46646"/>
            <a:ext cx="9144000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               1/ ABORDS VEINEUX: </a:t>
            </a:r>
            <a:r>
              <a:rPr lang="fr-FR" dirty="0">
                <a:solidFill>
                  <a:srgbClr val="FFFFFF"/>
                </a:solidFill>
              </a:rPr>
              <a:t>PERIPHERIQUES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Importance pour les veines:</a:t>
            </a:r>
          </a:p>
          <a:p>
            <a:r>
              <a:rPr lang="fr-FR" dirty="0"/>
              <a:t>Chaud </a:t>
            </a:r>
            <a:endParaRPr lang="fr-FR" b="1" dirty="0"/>
          </a:p>
          <a:p>
            <a:r>
              <a:rPr lang="fr-FR" dirty="0"/>
              <a:t>    Stress +++ surtout lors de la 1</a:t>
            </a:r>
            <a:r>
              <a:rPr lang="fr-FR" baseline="30000" dirty="0"/>
              <a:t>ère</a:t>
            </a:r>
            <a:r>
              <a:rPr lang="fr-FR" dirty="0"/>
              <a:t> séance </a:t>
            </a:r>
          </a:p>
          <a:p>
            <a:r>
              <a:rPr lang="fr-FR" dirty="0"/>
              <a:t>Douleur</a:t>
            </a:r>
          </a:p>
          <a:p>
            <a:r>
              <a:rPr lang="fr-FR" dirty="0"/>
              <a:t>Faim </a:t>
            </a:r>
          </a:p>
          <a:p>
            <a:r>
              <a:rPr lang="fr-FR" dirty="0"/>
              <a:t>Envie d’uriner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114565"/>
            <a:ext cx="2133600" cy="365125"/>
          </a:xfrm>
        </p:spPr>
        <p:txBody>
          <a:bodyPr/>
          <a:lstStyle/>
          <a:p>
            <a:fld id="{BCDC11E5-6E9B-4C05-9F01-E8797505CD8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3" name="Flèche vers le bas 12"/>
          <p:cNvSpPr/>
          <p:nvPr/>
        </p:nvSpPr>
        <p:spPr>
          <a:xfrm>
            <a:off x="899592" y="2852936"/>
            <a:ext cx="216024" cy="414554"/>
          </a:xfrm>
          <a:prstGeom prst="downArrow">
            <a:avLst>
              <a:gd name="adj1" fmla="val 50000"/>
              <a:gd name="adj2" fmla="val 5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ulle ronde 13"/>
          <p:cNvSpPr/>
          <p:nvPr/>
        </p:nvSpPr>
        <p:spPr>
          <a:xfrm>
            <a:off x="4427984" y="3861048"/>
            <a:ext cx="3466728" cy="1656184"/>
          </a:xfrm>
          <a:prstGeom prst="wedgeEllipseCallout">
            <a:avLst/>
          </a:prstGeom>
          <a:solidFill>
            <a:srgbClr val="F79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2"/>
                </a:solidFill>
              </a:rPr>
              <a:t>CONFORT</a:t>
            </a:r>
          </a:p>
        </p:txBody>
      </p:sp>
    </p:spTree>
    <p:extLst>
      <p:ext uri="{BB962C8B-B14F-4D97-AF65-F5344CB8AC3E}">
        <p14:creationId xmlns:p14="http://schemas.microsoft.com/office/powerpoint/2010/main" val="282055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          ABORDS VEINEUX: PERIPHERIQUES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EMLA</a:t>
            </a:r>
          </a:p>
          <a:p>
            <a:endParaRPr lang="fr-FR" dirty="0"/>
          </a:p>
          <a:p>
            <a:r>
              <a:rPr lang="fr-FR" dirty="0"/>
              <a:t>HYPNOSE CONVERSATIONNELLE 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ANXIOLYTIQUE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939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                                       EMLA ®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02832"/>
              </p:ext>
            </p:extLst>
          </p:nvPr>
        </p:nvGraphicFramePr>
        <p:xfrm>
          <a:off x="2182662" y="908720"/>
          <a:ext cx="4392488" cy="59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Acrobat Document" r:id="rId3" imgW="15935097" imgH="22678997" progId="AcroExch.Document.DC">
                  <p:embed/>
                </p:oleObj>
              </mc:Choice>
              <mc:Fallback>
                <p:oleObj name="Acrobat Document" r:id="rId3" imgW="15935097" imgH="22678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2662" y="908720"/>
                        <a:ext cx="4392488" cy="5949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1819290"/>
            <a:ext cx="2232248" cy="2390564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1331640" y="1988840"/>
            <a:ext cx="2376264" cy="21602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81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ubrique xmlns="9363385c-1193-4b0b-945b-d74b6e7ae725">Documents à télécharger</Rubrique>
    <Cr_x00e9_ation_x0020_graphique xmlns="9363385c-1193-4b0b-945b-d74b6e7ae725" xsi:nil="true"/>
    <Publi_x00e9__x0020_le xmlns="9363385c-1193-4b0b-945b-d74b6e7ae725">2018-06-13T22:00:00+00:00</Publi_x00e9__x0020_le>
    <A_x0020_t_x00e9_l_x00e9_charger xmlns="9363385c-1193-4b0b-945b-d74b6e7ae725" xsi:nil="true"/>
    <Type_x0020_doc_x0020_relations_x0020_presse xmlns="9363385c-1193-4b0b-945b-d74b6e7ae725" xsi:nil="true"/>
    <Archivage xmlns="9363385c-1193-4b0b-945b-d74b6e7ae725">Non</Archivage>
    <PublishingExpirationDate xmlns="http://schemas.microsoft.com/sharepoint/v3" xsi:nil="true"/>
    <PublishingStartDate xmlns="http://schemas.microsoft.com/sharepoint/v3" xsi:nil="true"/>
    <Publications_x0020_internes xmlns="9363385c-1193-4b0b-945b-d74b6e7ae725" xsi:nil="true"/>
    <Ann_x00e9_e xmlns="9363385c-1193-4b0b-945b-d74b6e7ae725" xsi:nil="true"/>
    <SharedWithUsers xmlns="b799051d-7c62-453d-a424-0c0a20a7c81b">
      <UserInfo>
        <DisplayName>Richeter, Catherine</DisplayName>
        <AccountId>992</AccountId>
        <AccountType/>
      </UserInfo>
      <UserInfo>
        <DisplayName>Touzain, Nathalie</DisplayName>
        <AccountId>23664</AccountId>
        <AccountType/>
      </UserInfo>
      <UserInfo>
        <DisplayName>Deschamps, Fabienne</DisplayName>
        <AccountId>8821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DF2D85BC9B54BA315D4D6ED832E08" ma:contentTypeVersion="10" ma:contentTypeDescription="Crée un document." ma:contentTypeScope="" ma:versionID="a80d6006d8675f1501ad5c09e01affa0">
  <xsd:schema xmlns:xsd="http://www.w3.org/2001/XMLSchema" xmlns:xs="http://www.w3.org/2001/XMLSchema" xmlns:p="http://schemas.microsoft.com/office/2006/metadata/properties" xmlns:ns1="http://schemas.microsoft.com/sharepoint/v3" xmlns:ns2="9363385c-1193-4b0b-945b-d74b6e7ae725" xmlns:ns3="b799051d-7c62-453d-a424-0c0a20a7c81b" targetNamespace="http://schemas.microsoft.com/office/2006/metadata/properties" ma:root="true" ma:fieldsID="d1fc529e3629f16d3fe092407ef9bac4" ns1:_="" ns2:_="" ns3:_="">
    <xsd:import namespace="http://schemas.microsoft.com/sharepoint/v3"/>
    <xsd:import namespace="9363385c-1193-4b0b-945b-d74b6e7ae725"/>
    <xsd:import namespace="b799051d-7c62-453d-a424-0c0a20a7c81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Rubrique"/>
                <xsd:element ref="ns2:Type_x0020_doc_x0020_relations_x0020_presse" minOccurs="0"/>
                <xsd:element ref="ns2:Cr_x00e9_ation_x0020_graphique" minOccurs="0"/>
                <xsd:element ref="ns2:Publications_x0020_internes" minOccurs="0"/>
                <xsd:element ref="ns2:Ann_x00e9_e" minOccurs="0"/>
                <xsd:element ref="ns2:A_x0020_t_x00e9_l_x00e9_charger" minOccurs="0"/>
                <xsd:element ref="ns2:Publi_x00e9__x0020_le" minOccurs="0"/>
                <xsd:element ref="ns2:Archivag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3385c-1193-4b0b-945b-d74b6e7ae725" elementFormDefault="qualified">
    <xsd:import namespace="http://schemas.microsoft.com/office/2006/documentManagement/types"/>
    <xsd:import namespace="http://schemas.microsoft.com/office/infopath/2007/PartnerControls"/>
    <xsd:element name="Rubrique" ma:index="10" ma:displayName="Rubrique" ma:description="Veuillez saisir ci dessus la rubrique dans laquelle votre document doit apparaître" ma:format="Dropdown" ma:internalName="Rubrique">
      <xsd:simpleType>
        <xsd:restriction base="dms:Choice">
          <xsd:enumeration value="Salle Gilbert Faure"/>
          <xsd:enumeration value="Relations publiques/Evènementiel"/>
          <xsd:enumeration value="Relations presse"/>
          <xsd:enumeration value="Création graphique"/>
          <xsd:enumeration value="Publications internes"/>
          <xsd:enumeration value="Documents à télécharger"/>
          <xsd:enumeration value="Culture et Patrimoine"/>
        </xsd:restriction>
      </xsd:simpleType>
    </xsd:element>
    <xsd:element name="Type_x0020_doc_x0020_relations_x0020_presse" ma:index="11" nillable="true" ma:displayName="Type doc relations presse" ma:description="Si votre document concerne la rubrique &quot;Relations presse&quot;, veuillez sélectionner, ci dessus,  une sous catégorie." ma:format="Dropdown" ma:internalName="Type_x0020_doc_x0020_relations_x0020_presse">
      <xsd:simpleType>
        <xsd:restriction base="dms:Choice">
          <xsd:enumeration value="Charte d'organisation d'événementiels"/>
          <xsd:enumeration value="Aide"/>
          <xsd:enumeration value="Relation presse"/>
        </xsd:restriction>
      </xsd:simpleType>
    </xsd:element>
    <xsd:element name="Cr_x00e9_ation_x0020_graphique" ma:index="12" nillable="true" ma:displayName="Création graphique" ma:default="" ma:format="Dropdown" ma:internalName="Cr_x00e9_ation_x0020_graphique">
      <xsd:simpleType>
        <xsd:restriction base="dms:Choice">
          <xsd:enumeration value="Charte graphique"/>
          <xsd:enumeration value="Affiches/fichier"/>
          <xsd:enumeration value="Affiches/diaporama"/>
          <xsd:enumeration value="Diaporamas"/>
          <xsd:enumeration value="Règles typographiques"/>
        </xsd:restriction>
      </xsd:simpleType>
    </xsd:element>
    <xsd:element name="Publications_x0020_internes" ma:index="13" nillable="true" ma:displayName="Publications internes" ma:default="" ma:description="Si votre document concerne la rubrique &quot;Publications internes&quot; veuillez sélectionner ci dessus une sous rubrique." ma:format="Dropdown" ma:internalName="Publications_x0020_internes">
      <xsd:simpleType>
        <xsd:restriction base="dms:Choice">
          <xsd:enumeration value="Flash Info"/>
          <xsd:enumeration value="Hospitalier"/>
        </xsd:restriction>
      </xsd:simpleType>
    </xsd:element>
    <xsd:element name="Ann_x00e9_e" ma:index="14" nillable="true" ma:displayName="Année" ma:description="Si votre document concerne la rubrique &quot;Publications internes&quot;, veuillez saisir ci dessus l'année de sa publication (format aaaa)," ma:internalName="Ann_x00e9_e">
      <xsd:simpleType>
        <xsd:restriction base="dms:Number"/>
      </xsd:simpleType>
    </xsd:element>
    <xsd:element name="A_x0020_t_x00e9_l_x00e9_charger" ma:index="15" nillable="true" ma:displayName="A télécharger" ma:default="" ma:description="Si votre document concerne la rubrique &quot;Documents à télécharger, veuillez sélectionner ci dessus sa catégorie" ma:format="Dropdown" ma:internalName="A_x0020_t_x00e9_l_x00e9_charger">
      <xsd:simpleType>
        <xsd:restriction base="dms:Choice">
          <xsd:enumeration value="Autres"/>
          <xsd:enumeration value="Charte patient"/>
          <xsd:enumeration value="Chiffres clés"/>
          <xsd:enumeration value="Livret d'accueil"/>
          <xsd:enumeration value="Plaquette CHU"/>
          <xsd:enumeration value="Papier à entête"/>
        </xsd:restriction>
      </xsd:simpleType>
    </xsd:element>
    <xsd:element name="Publi_x00e9__x0020_le" ma:index="16" nillable="true" ma:displayName="Publié le" ma:default="[today]" ma:format="DateOnly" ma:internalName="Publi_x00e9__x0020_le">
      <xsd:simpleType>
        <xsd:restriction base="dms:DateTime"/>
      </xsd:simpleType>
    </xsd:element>
    <xsd:element name="Archivage" ma:index="17" nillable="true" ma:displayName="Archivage" ma:default="Non" ma:description="Renseigner &quot;Oui&quot; si vous voulez que ce document disparaisse de l'affichage sur la page tout en restant stocké dans la bibliothèque de documents" ma:format="Dropdown" ma:internalName="Archivage">
      <xsd:simpleType>
        <xsd:restriction base="dms:Choice">
          <xsd:enumeration value="Oui"/>
          <xsd:enumeration value="N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9051d-7c62-453d-a424-0c0a20a7c8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B9660A-C2C6-4B4D-9DC0-D2DFB33FE528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b799051d-7c62-453d-a424-0c0a20a7c81b"/>
    <ds:schemaRef ds:uri="9363385c-1193-4b0b-945b-d74b6e7ae72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3FF808-56AC-44BB-A5C1-CD29B007C8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8F883-4E5E-439D-BF2B-30A1D7270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63385c-1193-4b0b-945b-d74b6e7ae725"/>
    <ds:schemaRef ds:uri="b799051d-7c62-453d-a424-0c0a20a7c8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586</Words>
  <Application>Microsoft Office PowerPoint</Application>
  <PresentationFormat>Affichage à l'écran (4:3)</PresentationFormat>
  <Paragraphs>131</Paragraphs>
  <Slides>19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Thème Office</vt:lpstr>
      <vt:lpstr>Acrobat Document</vt:lpstr>
      <vt:lpstr>Présentation PowerPoint</vt:lpstr>
      <vt:lpstr>Consultation pré cytaphérèse</vt:lpstr>
      <vt:lpstr>               CONSULTATION PRE CYTAPHERESE</vt:lpstr>
      <vt:lpstr>EVALUATION ABORD VEINEUX</vt:lpstr>
      <vt:lpstr>        FICHE DE TRACABILITE DES ABORDS VEINEUX       </vt:lpstr>
      <vt:lpstr>                              ABORDS VEINEUX</vt:lpstr>
      <vt:lpstr>               1/ ABORDS VEINEUX: PERIPHERIQUES</vt:lpstr>
      <vt:lpstr>              ABORDS VEINEUX: PERIPHERIQUES</vt:lpstr>
      <vt:lpstr>                                           EMLA ®</vt:lpstr>
      <vt:lpstr>       ABORDS VEINEUX PERIPHERIQUES: KT</vt:lpstr>
      <vt:lpstr>                              ABORDS VEINEUX</vt:lpstr>
      <vt:lpstr>    2/  ABORDS VEINEUX  PCE : CATHETERS PROFONDS </vt:lpstr>
      <vt:lpstr>  PCE = 2 CAS PARTICULIERS: CATHETER DE DIALYSE</vt:lpstr>
      <vt:lpstr>                           CATHETER DE SHELDON</vt:lpstr>
      <vt:lpstr>                          ABORDS VEINEUX PCE</vt:lpstr>
      <vt:lpstr>              IMPORTANCE DE L’ENVIRONNEMENT</vt:lpstr>
      <vt:lpstr>                                   CONCLUSION</vt:lpstr>
      <vt:lpstr>Présentation PowerPoint</vt:lpstr>
      <vt:lpstr>Présentation PowerPoint</vt:lpstr>
    </vt:vector>
  </TitlesOfParts>
  <Company>CHU DE GRENOBLE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Maquette PPT institutionnel CHUGA</dc:title>
  <dc:creator>Dragner , Marine</dc:creator>
  <cp:lastModifiedBy>Regny, Caroline</cp:lastModifiedBy>
  <cp:revision>180</cp:revision>
  <dcterms:created xsi:type="dcterms:W3CDTF">2016-06-01T07:45:09Z</dcterms:created>
  <dcterms:modified xsi:type="dcterms:W3CDTF">2024-01-30T08:58:29Z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0x0101003DDDF2D85BC9B54BA315D4D6ED832E08</vt:lpwstr>
  </property>
</Properties>
</file>